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44"/>
  </p:notesMasterIdLst>
  <p:handoutMasterIdLst>
    <p:handoutMasterId r:id="rId45"/>
  </p:handoutMasterIdLst>
  <p:sldIdLst>
    <p:sldId id="256" r:id="rId2"/>
    <p:sldId id="312" r:id="rId3"/>
    <p:sldId id="415" r:id="rId4"/>
    <p:sldId id="427" r:id="rId5"/>
    <p:sldId id="428" r:id="rId6"/>
    <p:sldId id="429" r:id="rId7"/>
    <p:sldId id="430" r:id="rId8"/>
    <p:sldId id="431" r:id="rId9"/>
    <p:sldId id="432" r:id="rId10"/>
    <p:sldId id="433" r:id="rId11"/>
    <p:sldId id="435" r:id="rId12"/>
    <p:sldId id="434" r:id="rId13"/>
    <p:sldId id="416" r:id="rId14"/>
    <p:sldId id="436" r:id="rId15"/>
    <p:sldId id="437" r:id="rId16"/>
    <p:sldId id="417" r:id="rId17"/>
    <p:sldId id="438" r:id="rId18"/>
    <p:sldId id="439" r:id="rId19"/>
    <p:sldId id="418" r:id="rId20"/>
    <p:sldId id="440" r:id="rId21"/>
    <p:sldId id="441" r:id="rId22"/>
    <p:sldId id="442" r:id="rId23"/>
    <p:sldId id="444" r:id="rId24"/>
    <p:sldId id="446" r:id="rId25"/>
    <p:sldId id="447" r:id="rId26"/>
    <p:sldId id="419" r:id="rId27"/>
    <p:sldId id="420" r:id="rId28"/>
    <p:sldId id="421" r:id="rId29"/>
    <p:sldId id="448" r:id="rId30"/>
    <p:sldId id="449" r:id="rId31"/>
    <p:sldId id="450" r:id="rId32"/>
    <p:sldId id="422" r:id="rId33"/>
    <p:sldId id="459" r:id="rId34"/>
    <p:sldId id="423" r:id="rId35"/>
    <p:sldId id="424" r:id="rId36"/>
    <p:sldId id="425" r:id="rId37"/>
    <p:sldId id="426" r:id="rId38"/>
    <p:sldId id="455" r:id="rId39"/>
    <p:sldId id="456" r:id="rId40"/>
    <p:sldId id="457" r:id="rId41"/>
    <p:sldId id="458" r:id="rId42"/>
    <p:sldId id="414" r:id="rId43"/>
  </p:sldIdLst>
  <p:sldSz cx="9144000" cy="6858000" type="screen4x3"/>
  <p:notesSz cx="6794500" cy="99187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4" autoAdjust="0"/>
    <p:restoredTop sz="73358" autoAdjust="0"/>
  </p:normalViewPr>
  <p:slideViewPr>
    <p:cSldViewPr>
      <p:cViewPr varScale="1">
        <p:scale>
          <a:sx n="54" d="100"/>
          <a:sy n="54" d="100"/>
        </p:scale>
        <p:origin x="18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11E9407-CDE7-4D68-AA91-2FD28EFA78F1}" type="datetimeFigureOut">
              <a:rPr lang="en-US"/>
              <a:pPr>
                <a:defRPr/>
              </a:pPr>
              <a:t>7/3/2023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1813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100" y="9421813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9F7EDA7-6317-427B-828E-E784C81078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67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100" y="0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54D6335-B9E9-4BAC-992D-4DB34403717B}" type="datetimeFigureOut">
              <a:rPr lang="en-US"/>
              <a:pPr>
                <a:defRPr/>
              </a:pPr>
              <a:t>7/3/2023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1700"/>
            <a:ext cx="5435600" cy="446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1813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100" y="9421813"/>
            <a:ext cx="29448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409683C-0792-482F-A481-9444E4EE1D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607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081088" y="866775"/>
            <a:ext cx="4632325" cy="347503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3288" y="4713288"/>
            <a:ext cx="4987925" cy="4176712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6463" y="4711700"/>
            <a:ext cx="4981575" cy="4462463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th-TH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09683C-0792-482F-A481-9444E4EE1D7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ease-in: slow at the beginning, fast/abrupt at the end</a:t>
            </a:r>
          </a:p>
          <a:p>
            <a:r>
              <a:rPr lang="en-US" dirty="0" smtClean="0"/>
              <a:t>ease-out: fast/abrupt at the beginning, slow at the end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409683C-0792-482F-A481-9444E4EE1D79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9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5602199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699989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635595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34115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593490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38950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739081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160134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637122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509422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174334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6" descr="template_final copy4">
            <a:extLst>
              <a:ext uri="{FF2B5EF4-FFF2-40B4-BE49-F238E27FC236}">
                <a16:creationId xmlns:a16="http://schemas.microsoft.com/office/drawing/2014/main" id="{BF89B22B-59BB-46DC-B09E-4EA603B81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13">
            <a:extLst>
              <a:ext uri="{FF2B5EF4-FFF2-40B4-BE49-F238E27FC236}">
                <a16:creationId xmlns:a16="http://schemas.microsoft.com/office/drawing/2014/main" id="{2AEF861A-9FFE-4182-969D-47085454C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5938" y="6180138"/>
            <a:ext cx="498475" cy="557212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None/>
              <a:defRPr/>
            </a:pPr>
            <a:fld id="{E44998FF-5BCB-4F06-A9C0-17DBED51E867}" type="slidenum">
              <a:rPr lang="en-US" altLang="en-US" sz="1400" smtClean="0">
                <a:latin typeface="AvantGarde Md BT" pitchFamily="34" charset="0"/>
              </a:rPr>
              <a:pPr eaLnBrk="1" hangingPunct="1">
                <a:lnSpc>
                  <a:spcPct val="150000"/>
                </a:lnSpc>
                <a:buFont typeface="Wingdings" panose="05000000000000000000" pitchFamily="2" charset="2"/>
                <a:buNone/>
                <a:defRPr/>
              </a:pPr>
              <a:t>‹#›</a:t>
            </a:fld>
            <a:endParaRPr lang="en-US" altLang="en-US" sz="1400">
              <a:latin typeface="AvantGarde Md BT" pitchFamily="34" charset="0"/>
            </a:endParaRPr>
          </a:p>
        </p:txBody>
      </p:sp>
      <p:pic>
        <p:nvPicPr>
          <p:cNvPr id="1028" name="Picture 5" descr="logo">
            <a:extLst>
              <a:ext uri="{FF2B5EF4-FFF2-40B4-BE49-F238E27FC236}">
                <a16:creationId xmlns:a16="http://schemas.microsoft.com/office/drawing/2014/main" id="{0BF6282F-189B-4F42-A86E-B10398C92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0"/>
            <a:ext cx="6858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logo">
            <a:extLst>
              <a:ext uri="{FF2B5EF4-FFF2-40B4-BE49-F238E27FC236}">
                <a16:creationId xmlns:a16="http://schemas.microsoft.com/office/drawing/2014/main" id="{F5A1D24D-3D1A-4C3A-8126-759D339E22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8458200" y="0"/>
            <a:ext cx="685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53742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381000" y="1676400"/>
            <a:ext cx="7467600" cy="2549525"/>
          </a:xfrm>
          <a:ln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GB" sz="2800" b="1" dirty="0">
                <a:solidFill>
                  <a:schemeClr val="accent6"/>
                </a:solidFill>
              </a:rPr>
              <a:t/>
            </a:r>
            <a:br>
              <a:rPr lang="en-GB" sz="2800" b="1" dirty="0">
                <a:solidFill>
                  <a:schemeClr val="accent6"/>
                </a:solidFill>
              </a:rPr>
            </a:br>
            <a:r>
              <a:rPr lang="en-GB" sz="2800" b="1" dirty="0">
                <a:solidFill>
                  <a:schemeClr val="accent6"/>
                </a:solidFill>
              </a:rPr>
              <a:t/>
            </a:r>
            <a:br>
              <a:rPr lang="en-GB" sz="2800" b="1" dirty="0">
                <a:solidFill>
                  <a:schemeClr val="accent6"/>
                </a:solidFill>
              </a:rPr>
            </a:br>
            <a:r>
              <a:rPr lang="en-GB" sz="2800" b="1" dirty="0">
                <a:solidFill>
                  <a:schemeClr val="accent6"/>
                </a:solidFill>
              </a:rPr>
              <a:t>Session 3.4</a:t>
            </a:r>
            <a:br>
              <a:rPr lang="en-GB" sz="2800" b="1" dirty="0">
                <a:solidFill>
                  <a:schemeClr val="accent6"/>
                </a:solidFill>
              </a:rPr>
            </a:br>
            <a:r>
              <a:rPr lang="en-US" sz="2800" dirty="0">
                <a:solidFill>
                  <a:schemeClr val="accent6"/>
                </a:solidFill>
              </a:rPr>
              <a:t>CSS 3 New Features</a:t>
            </a:r>
            <a:r>
              <a:rPr lang="en-US" sz="2800" b="1" dirty="0">
                <a:solidFill>
                  <a:schemeClr val="accent6"/>
                </a:solidFill>
              </a:rPr>
              <a:t/>
            </a:r>
            <a:br>
              <a:rPr lang="en-US" sz="2800" b="1" dirty="0">
                <a:solidFill>
                  <a:schemeClr val="accent6"/>
                </a:solidFill>
              </a:rPr>
            </a:br>
            <a:r>
              <a:rPr lang="en-US" sz="2800" b="1" dirty="0">
                <a:solidFill>
                  <a:schemeClr val="accent6"/>
                </a:solidFill>
              </a:rPr>
              <a:t>Transition, Animations, &amp; Responsive Web Design</a:t>
            </a:r>
            <a:endParaRPr lang="en-GB" sz="2800" b="1" dirty="0">
              <a:solidFill>
                <a:schemeClr val="accent6"/>
              </a:solidFill>
            </a:endParaRPr>
          </a:p>
        </p:txBody>
      </p:sp>
      <p:sp>
        <p:nvSpPr>
          <p:cNvPr id="2051" name="Rectangle 2"/>
          <p:cNvSpPr>
            <a:spLocks noChangeArrowheads="1"/>
          </p:cNvSpPr>
          <p:nvPr/>
        </p:nvSpPr>
        <p:spPr bwMode="auto">
          <a:xfrm>
            <a:off x="631825" y="3030538"/>
            <a:ext cx="8054975" cy="7715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000" tIns="46800" rIns="90000" bIns="46800">
            <a:spAutoFit/>
          </a:bodyPr>
          <a:lstStyle/>
          <a:p>
            <a:endParaRPr lang="en-US" sz="4400" b="1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2D Transforms (CSS-image)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.transform</a:t>
            </a:r>
          </a:p>
          <a:p>
            <a:pPr>
              <a:buNone/>
            </a:pPr>
            <a:r>
              <a:rPr lang="en-US" sz="2400" dirty="0"/>
              <a:t>{ margin-right:500px;</a:t>
            </a:r>
          </a:p>
          <a:p>
            <a:pPr>
              <a:buNone/>
            </a:pPr>
            <a:r>
              <a:rPr lang="en-US" sz="2400" dirty="0"/>
              <a:t>  cursor : pointer;</a:t>
            </a:r>
          </a:p>
          <a:p>
            <a:pPr>
              <a:buNone/>
            </a:pPr>
            <a:r>
              <a:rPr lang="en-US" sz="2400" dirty="0"/>
              <a:t>}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transform:hover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{ </a:t>
            </a:r>
          </a:p>
          <a:p>
            <a:pPr>
              <a:buNone/>
            </a:pPr>
            <a:r>
              <a:rPr lang="en-US" sz="2400" dirty="0"/>
              <a:t>	</a:t>
            </a:r>
            <a:r>
              <a:rPr lang="en-US" sz="2400" dirty="0" err="1"/>
              <a:t>transform:rotate</a:t>
            </a:r>
            <a:r>
              <a:rPr lang="en-US" sz="2400" dirty="0"/>
              <a:t>(90deg);</a:t>
            </a:r>
          </a:p>
          <a:p>
            <a:pPr>
              <a:buNone/>
            </a:pPr>
            <a:r>
              <a:rPr lang="en-US" sz="2400" dirty="0"/>
              <a:t>	-ms-</a:t>
            </a:r>
            <a:r>
              <a:rPr lang="en-US" sz="2400" dirty="0" err="1"/>
              <a:t>transform:rotate</a:t>
            </a:r>
            <a:r>
              <a:rPr lang="en-US" sz="2400" dirty="0"/>
              <a:t>(90deg);/*IE 9*/</a:t>
            </a:r>
          </a:p>
          <a:p>
            <a:pPr>
              <a:buNone/>
            </a:pPr>
            <a:r>
              <a:rPr lang="en-US" sz="2400" dirty="0"/>
              <a:t>	-</a:t>
            </a:r>
            <a:r>
              <a:rPr lang="en-US" sz="2400" dirty="0" err="1"/>
              <a:t>webkit-transform:rotate</a:t>
            </a:r>
            <a:r>
              <a:rPr lang="en-US" sz="2400" dirty="0"/>
              <a:t>(90deg);/*Safari and Chrome*/</a:t>
            </a:r>
          </a:p>
          <a:p>
            <a:pPr>
              <a:buNone/>
            </a:pPr>
            <a:r>
              <a:rPr lang="en-US" sz="2400" dirty="0"/>
              <a:t> 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3D Transforms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5079"/>
          <a:stretch>
            <a:fillRect/>
          </a:stretch>
        </p:blipFill>
        <p:spPr bwMode="auto">
          <a:xfrm>
            <a:off x="533400" y="1676400"/>
            <a:ext cx="8153400" cy="4495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3D Transforms (CSS-image)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.transform</a:t>
            </a:r>
          </a:p>
          <a:p>
            <a:pPr>
              <a:buNone/>
            </a:pPr>
            <a:r>
              <a:rPr lang="en-US" sz="2400" dirty="0"/>
              <a:t>{ margin-right:500px;</a:t>
            </a:r>
          </a:p>
          <a:p>
            <a:pPr>
              <a:buNone/>
            </a:pPr>
            <a:r>
              <a:rPr lang="en-US" sz="2400" dirty="0"/>
              <a:t>  </a:t>
            </a:r>
            <a:r>
              <a:rPr lang="en-US" sz="2400" dirty="0" err="1"/>
              <a:t>cursor:pointer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}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transform:hover</a:t>
            </a:r>
            <a:r>
              <a:rPr lang="en-US" sz="2400" dirty="0"/>
              <a:t>{</a:t>
            </a:r>
          </a:p>
          <a:p>
            <a:pPr>
              <a:buNone/>
            </a:pPr>
            <a:r>
              <a:rPr lang="en-US" sz="2400" dirty="0" err="1"/>
              <a:t>transform:rotateX</a:t>
            </a:r>
            <a:r>
              <a:rPr lang="en-US" sz="2400" dirty="0"/>
              <a:t>(120deg);</a:t>
            </a:r>
          </a:p>
          <a:p>
            <a:pPr>
              <a:buNone/>
            </a:pPr>
            <a:r>
              <a:rPr lang="en-US" sz="2400" dirty="0"/>
              <a:t>-</a:t>
            </a:r>
            <a:r>
              <a:rPr lang="en-US" sz="2400" dirty="0" err="1"/>
              <a:t>webkit-transform:rotateX</a:t>
            </a:r>
            <a:r>
              <a:rPr lang="en-US" sz="2400" dirty="0"/>
              <a:t>(120deg);/*Safari and Chrome*/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8229600" cy="45259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    transition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    transition-delay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    transition-duration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    transition-property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    transition-timing-function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2800" b="1" dirty="0"/>
          </a:p>
        </p:txBody>
      </p:sp>
      <p:sp>
        <p:nvSpPr>
          <p:cNvPr id="4" name="Rectangle 3"/>
          <p:cNvSpPr/>
          <p:nvPr/>
        </p:nvSpPr>
        <p:spPr>
          <a:xfrm>
            <a:off x="609600" y="25908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r>
              <a:rPr lang="en-US" dirty="0"/>
              <a:t>   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Transitions-property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Creating a transition effect is to specify which CSS property (or properties) the transition effect will be applied to. This can be done using the transition-property property, which can accept one of two keywords, all (the initial value) or none, or a comma-separated list of properties. </a:t>
            </a:r>
          </a:p>
          <a:p>
            <a:pPr algn="just"/>
            <a:r>
              <a:rPr lang="en-US" sz="2400" b="1" dirty="0"/>
              <a:t>The Syntax:</a:t>
            </a:r>
          </a:p>
          <a:p>
            <a:pPr algn="ctr">
              <a:buNone/>
            </a:pPr>
            <a:r>
              <a:rPr lang="en-US" sz="2400" b="1" dirty="0"/>
              <a:t>transition-property: </a:t>
            </a:r>
            <a:r>
              <a:rPr lang="en-US" sz="2400" dirty="0"/>
              <a:t>none | all | [ &lt;IDENT&gt; ] [, &lt;IDENT&gt; ]*</a:t>
            </a:r>
          </a:p>
          <a:p>
            <a:pPr>
              <a:buNone/>
            </a:pPr>
            <a:r>
              <a:rPr lang="en-US" sz="2400" dirty="0"/>
              <a:t>Example </a:t>
            </a:r>
          </a:p>
          <a:p>
            <a:pPr>
              <a:buNone/>
            </a:pPr>
            <a:r>
              <a:rPr lang="en-US" sz="2400" dirty="0"/>
              <a:t>     transition-property: all;</a:t>
            </a:r>
            <a:br>
              <a:rPr lang="en-US" sz="2400" dirty="0"/>
            </a:br>
            <a:r>
              <a:rPr lang="en-US" sz="2400" dirty="0"/>
              <a:t>transition-property: none;</a:t>
            </a:r>
            <a:br>
              <a:rPr lang="en-US" sz="2400" dirty="0"/>
            </a:br>
            <a:r>
              <a:rPr lang="en-US" sz="2400" dirty="0"/>
              <a:t>transition-property: background-color;</a:t>
            </a:r>
            <a:br>
              <a:rPr lang="en-US" sz="2400" dirty="0"/>
            </a:br>
            <a:r>
              <a:rPr lang="en-US" sz="2400" dirty="0"/>
              <a:t>transition-property: background-color, height, width;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Transitions-property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dirty="0"/>
              <a:t>If the </a:t>
            </a:r>
            <a:r>
              <a:rPr lang="en-US" sz="2400" b="1" dirty="0"/>
              <a:t>all </a:t>
            </a:r>
            <a:r>
              <a:rPr lang="en-US" sz="2400" dirty="0"/>
              <a:t>keyword is specified, or if transition-property is omitted, every property that is able to undergo a transition will do so, </a:t>
            </a:r>
            <a:r>
              <a:rPr lang="en-US" sz="2400" dirty="0" err="1"/>
              <a:t>ie</a:t>
            </a:r>
            <a:r>
              <a:rPr lang="en-US" sz="2400" dirty="0"/>
              <a:t>. every property for which a change has been specified and that is capable of supporting transitions.</a:t>
            </a:r>
          </a:p>
          <a:p>
            <a:pPr algn="just"/>
            <a:r>
              <a:rPr lang="en-US" sz="2400" dirty="0"/>
              <a:t>If the </a:t>
            </a:r>
            <a:r>
              <a:rPr lang="en-US" sz="2400" b="1" dirty="0"/>
              <a:t>none</a:t>
            </a:r>
            <a:r>
              <a:rPr lang="en-US" sz="2400" dirty="0"/>
              <a:t> keyword is specified, no property will undergo a transition.</a:t>
            </a:r>
          </a:p>
          <a:p>
            <a:pPr algn="just"/>
            <a:r>
              <a:rPr lang="en-US" sz="2400" dirty="0"/>
              <a:t>As with multiple background images, </a:t>
            </a:r>
            <a:r>
              <a:rPr lang="en-US" sz="2400" b="1" dirty="0"/>
              <a:t>multiple transitions </a:t>
            </a:r>
            <a:r>
              <a:rPr lang="en-US" sz="2400" dirty="0"/>
              <a:t>can be specified using a </a:t>
            </a:r>
            <a:r>
              <a:rPr lang="en-US" sz="2400" b="1" dirty="0"/>
              <a:t>comma separated list</a:t>
            </a:r>
            <a:r>
              <a:rPr lang="en-US" sz="2400" dirty="0"/>
              <a:t>. If multiple values are specified for transition-property, multiple values should also be specified for the other transition-* properties, with the corresponding values in each list being matched </a:t>
            </a:r>
            <a:r>
              <a:rPr lang="en-US" sz="2400" b="1" dirty="0"/>
              <a:t>in order</a:t>
            </a:r>
            <a:r>
              <a:rPr lang="en-US" sz="2400" dirty="0"/>
              <a:t>.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Transitions-property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width height etc. with transition of some time</a:t>
            </a:r>
          </a:p>
          <a:p>
            <a:r>
              <a:rPr lang="en-US" dirty="0"/>
              <a:t>transition-</a:t>
            </a:r>
            <a:r>
              <a:rPr lang="en-US" dirty="0" err="1"/>
              <a:t>property:width</a:t>
            </a:r>
            <a:r>
              <a:rPr lang="en-US" dirty="0"/>
              <a:t>;</a:t>
            </a:r>
          </a:p>
          <a:p>
            <a:pPr lvl="1"/>
            <a:r>
              <a:rPr lang="en-US" dirty="0" err="1"/>
              <a:t>moz</a:t>
            </a:r>
            <a:r>
              <a:rPr lang="en-US" dirty="0"/>
              <a:t>-transition-</a:t>
            </a:r>
            <a:r>
              <a:rPr lang="en-US" dirty="0" err="1"/>
              <a:t>property:width</a:t>
            </a:r>
            <a:r>
              <a:rPr lang="en-US" dirty="0"/>
              <a:t>; /*Firefox4*/</a:t>
            </a:r>
          </a:p>
          <a:p>
            <a:pPr lvl="1"/>
            <a:r>
              <a:rPr lang="en-US" dirty="0" err="1"/>
              <a:t>webkit</a:t>
            </a:r>
            <a:r>
              <a:rPr lang="en-US" dirty="0"/>
              <a:t>-transition-</a:t>
            </a:r>
            <a:r>
              <a:rPr lang="en-US" dirty="0" err="1"/>
              <a:t>property:width</a:t>
            </a:r>
            <a:r>
              <a:rPr lang="en-US" dirty="0"/>
              <a:t>;/*Safari and Chrome*/</a:t>
            </a:r>
          </a:p>
          <a:p>
            <a:pPr lvl="1"/>
            <a:r>
              <a:rPr lang="en-US" dirty="0"/>
              <a:t>o-transition-</a:t>
            </a:r>
            <a:r>
              <a:rPr lang="en-US" dirty="0" err="1"/>
              <a:t>property:width</a:t>
            </a:r>
            <a:r>
              <a:rPr lang="en-US" dirty="0"/>
              <a:t>;/*Opera*/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CSS 3 Transition-duration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98637"/>
            <a:ext cx="8229600" cy="4525963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The transition-duration property accepts a comma-separated list of times, specified in seconds or milliseconds, which determine how long the corresponding properties (specified using transition-property) take to complete their transition.</a:t>
            </a:r>
          </a:p>
          <a:p>
            <a:pPr algn="just"/>
            <a:r>
              <a:rPr lang="en-US" sz="2400" b="1" dirty="0"/>
              <a:t>The Syntax:</a:t>
            </a:r>
          </a:p>
          <a:p>
            <a:pPr algn="just"/>
            <a:r>
              <a:rPr lang="en-US" sz="2400" b="1" dirty="0"/>
              <a:t>transition-duration: </a:t>
            </a:r>
            <a:r>
              <a:rPr lang="en-US" sz="2400" dirty="0"/>
              <a:t>&lt;time&gt; [, &lt;time&gt;]* </a:t>
            </a:r>
          </a:p>
          <a:p>
            <a:pPr>
              <a:buNone/>
            </a:pPr>
            <a:r>
              <a:rPr lang="fr-FR" sz="2400" dirty="0" err="1"/>
              <a:t>Example</a:t>
            </a:r>
            <a:r>
              <a:rPr lang="fr-FR" sz="2400" dirty="0"/>
              <a:t>,</a:t>
            </a:r>
          </a:p>
          <a:p>
            <a:pPr>
              <a:buNone/>
            </a:pPr>
            <a:r>
              <a:rPr lang="fr-FR" sz="2400" dirty="0"/>
              <a:t>	transition-</a:t>
            </a:r>
            <a:r>
              <a:rPr lang="fr-FR" sz="2400" dirty="0" err="1"/>
              <a:t>duration</a:t>
            </a:r>
            <a:r>
              <a:rPr lang="fr-FR" sz="2400" dirty="0"/>
              <a:t>: 2s;</a:t>
            </a:r>
            <a:br>
              <a:rPr lang="fr-FR" sz="2400" dirty="0"/>
            </a:br>
            <a:r>
              <a:rPr lang="fr-FR" sz="2400" dirty="0"/>
              <a:t>transition-</a:t>
            </a:r>
            <a:r>
              <a:rPr lang="fr-FR" sz="2400" dirty="0" err="1"/>
              <a:t>duration</a:t>
            </a:r>
            <a:r>
              <a:rPr lang="fr-FR" sz="2400" dirty="0"/>
              <a:t>: 4000ms;</a:t>
            </a:r>
            <a:br>
              <a:rPr lang="fr-FR" sz="2400" dirty="0"/>
            </a:br>
            <a:r>
              <a:rPr lang="fr-FR" sz="2400" dirty="0"/>
              <a:t>transition-</a:t>
            </a:r>
            <a:r>
              <a:rPr lang="fr-FR" sz="2400" dirty="0" err="1"/>
              <a:t>duration</a:t>
            </a:r>
            <a:r>
              <a:rPr lang="fr-FR" sz="2400" dirty="0"/>
              <a:t>: 4000ms, 8000ms; </a:t>
            </a:r>
            <a:endParaRPr 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CSS 3 Transition-duration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2437"/>
            <a:ext cx="8229600" cy="4525963"/>
          </a:xfrm>
        </p:spPr>
        <p:txBody>
          <a:bodyPr/>
          <a:lstStyle/>
          <a:p>
            <a:pPr algn="just"/>
            <a:r>
              <a:rPr lang="en-US" sz="2400" dirty="0"/>
              <a:t>The transition-duration property's initial value is 0, meaning that the transition is instantaneous. </a:t>
            </a:r>
          </a:p>
          <a:p>
            <a:pPr algn="just"/>
            <a:r>
              <a:rPr lang="en-US" sz="2400" dirty="0"/>
              <a:t>Negative values for transition-duration are treated as 0.</a:t>
            </a:r>
          </a:p>
          <a:p>
            <a:pPr algn="just"/>
            <a:r>
              <a:rPr lang="en-US" sz="2400" dirty="0">
                <a:solidFill>
                  <a:srgbClr val="FF0000"/>
                </a:solidFill>
              </a:rPr>
              <a:t>The transition-duration property is in fact the only property required to create a transition effect, as if transition-property is not supplied, all properties that are able to undergo a transition will do so.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transition-timing-function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2437"/>
            <a:ext cx="8229600" cy="4525963"/>
          </a:xfrm>
        </p:spPr>
        <p:txBody>
          <a:bodyPr/>
          <a:lstStyle/>
          <a:p>
            <a:pPr algn="just"/>
            <a:r>
              <a:rPr lang="en-US" dirty="0"/>
              <a:t>The transition-timing-function property specifies the speed curve of the transition effect.</a:t>
            </a:r>
          </a:p>
          <a:p>
            <a:pPr algn="just"/>
            <a:r>
              <a:rPr lang="en-US" b="1" dirty="0"/>
              <a:t>transition-timing-function: </a:t>
            </a:r>
          </a:p>
          <a:p>
            <a:pPr algn="just">
              <a:buNone/>
            </a:pPr>
            <a:r>
              <a:rPr lang="en-US" b="1" dirty="0"/>
              <a:t>    </a:t>
            </a:r>
            <a:r>
              <a:rPr lang="en-US" b="1" dirty="0" err="1"/>
              <a:t>linear|ease|ease</a:t>
            </a:r>
            <a:r>
              <a:rPr lang="en-US" b="1" dirty="0"/>
              <a:t>-</a:t>
            </a:r>
            <a:r>
              <a:rPr lang="en-US" b="1" dirty="0" err="1"/>
              <a:t>in|ease</a:t>
            </a:r>
            <a:r>
              <a:rPr lang="en-US" b="1" dirty="0"/>
              <a:t>-in-out;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8475" y="725488"/>
            <a:ext cx="8229600" cy="625475"/>
          </a:xfr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>
              <a:defRPr/>
            </a:pPr>
            <a:r>
              <a:rPr lang="en-US" sz="4000" b="1" dirty="0">
                <a:latin typeface="+mn-lt"/>
              </a:rPr>
              <a:t>Contents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579437" y="1600200"/>
            <a:ext cx="8564563" cy="50292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CSS3 Transforms 2D and 3D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CSS3 Transitions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CSS3 Animations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CSS3 Media Queries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Responsive Web Design Demo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transition-timing-function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7"/>
            <a:ext cx="8229600" cy="4525963"/>
          </a:xfrm>
        </p:spPr>
        <p:txBody>
          <a:bodyPr/>
          <a:lstStyle/>
          <a:p>
            <a:pPr algn="just"/>
            <a:r>
              <a:rPr lang="en-US" sz="2400" dirty="0"/>
              <a:t>The transition-timing-function property is used to specify how the pace of the transition changes over its duration. </a:t>
            </a:r>
          </a:p>
          <a:p>
            <a:pPr algn="just"/>
            <a:r>
              <a:rPr lang="en-US" sz="2400" b="1" dirty="0"/>
              <a:t>The Syntax:</a:t>
            </a:r>
          </a:p>
          <a:p>
            <a:pPr algn="just"/>
            <a:r>
              <a:rPr lang="en-US" sz="2400" b="1" dirty="0"/>
              <a:t>transition-timing-function: </a:t>
            </a:r>
            <a:r>
              <a:rPr lang="en-US" sz="2400" dirty="0"/>
              <a:t>&lt;timing-function&gt; [, &lt;timing-function&gt;]*</a:t>
            </a:r>
          </a:p>
          <a:p>
            <a:pPr algn="just">
              <a:buNone/>
            </a:pPr>
            <a:r>
              <a:rPr lang="en-US" sz="2400" dirty="0"/>
              <a:t>Example,</a:t>
            </a:r>
          </a:p>
          <a:p>
            <a:pPr>
              <a:buNone/>
            </a:pPr>
            <a:r>
              <a:rPr lang="en-US" sz="2400" dirty="0"/>
              <a:t>     transition-timing-function: ease;</a:t>
            </a:r>
            <a:br>
              <a:rPr lang="en-US" sz="2400" dirty="0"/>
            </a:br>
            <a:r>
              <a:rPr lang="en-US" sz="2400" dirty="0"/>
              <a:t>transition-timing-function: ease, linear;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&lt;div class="</a:t>
            </a:r>
            <a:r>
              <a:rPr lang="en-US" sz="2400" dirty="0" err="1">
                <a:solidFill>
                  <a:srgbClr val="FF0000"/>
                </a:solidFill>
              </a:rPr>
              <a:t>animated_div</a:t>
            </a:r>
            <a:r>
              <a:rPr lang="en-US" sz="2400" dirty="0">
                <a:solidFill>
                  <a:srgbClr val="FF0000"/>
                </a:solidFill>
              </a:rPr>
              <a:t>"&gt;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Hello!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&lt;/div&gt;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5364"/>
          <a:stretch>
            <a:fillRect/>
          </a:stretch>
        </p:blipFill>
        <p:spPr bwMode="auto">
          <a:xfrm>
            <a:off x="609600" y="2971800"/>
            <a:ext cx="7391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 b="5222"/>
          <a:stretch>
            <a:fillRect/>
          </a:stretch>
        </p:blipFill>
        <p:spPr bwMode="auto">
          <a:xfrm>
            <a:off x="609600" y="2971800"/>
            <a:ext cx="7391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animated_div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400" dirty="0"/>
              <a:t>{   width:60px;</a:t>
            </a:r>
          </a:p>
          <a:p>
            <a:pPr>
              <a:buNone/>
            </a:pPr>
            <a:r>
              <a:rPr lang="en-US" sz="2400" dirty="0"/>
              <a:t>	height:40px;</a:t>
            </a:r>
          </a:p>
          <a:p>
            <a:pPr>
              <a:buNone/>
            </a:pPr>
            <a:r>
              <a:rPr lang="en-US" sz="2400" dirty="0"/>
              <a:t>	background:#92B901;</a:t>
            </a:r>
          </a:p>
          <a:p>
            <a:pPr>
              <a:buNone/>
            </a:pPr>
            <a:r>
              <a:rPr lang="en-US" sz="2400" dirty="0"/>
              <a:t>	color:#</a:t>
            </a:r>
            <a:r>
              <a:rPr lang="en-US" sz="2400" dirty="0" err="1"/>
              <a:t>ffffff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	</a:t>
            </a:r>
            <a:r>
              <a:rPr lang="en-US" sz="2400" dirty="0" err="1"/>
              <a:t>position:absolute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	font-</a:t>
            </a:r>
            <a:r>
              <a:rPr lang="en-US" sz="2400" dirty="0" err="1"/>
              <a:t>weight:bold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	font-size:15px;</a:t>
            </a:r>
          </a:p>
          <a:p>
            <a:pPr>
              <a:buNone/>
            </a:pPr>
            <a:r>
              <a:rPr lang="en-US" sz="2400" dirty="0"/>
              <a:t>	padding:10px;</a:t>
            </a:r>
          </a:p>
          <a:p>
            <a:pPr>
              <a:buNone/>
            </a:pPr>
            <a:r>
              <a:rPr lang="en-US" sz="2400" dirty="0"/>
              <a:t>	</a:t>
            </a:r>
            <a:r>
              <a:rPr lang="en-US" sz="2400" dirty="0" err="1"/>
              <a:t>float:left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	margin:5px;</a:t>
            </a:r>
          </a:p>
        </p:txBody>
      </p:sp>
      <p:sp>
        <p:nvSpPr>
          <p:cNvPr id="4" name="Right Bracket 3"/>
          <p:cNvSpPr/>
          <p:nvPr/>
        </p:nvSpPr>
        <p:spPr bwMode="auto">
          <a:xfrm>
            <a:off x="3733800" y="2057400"/>
            <a:ext cx="914400" cy="4495800"/>
          </a:xfrm>
          <a:prstGeom prst="rightBracke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rebuchet MS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 bwMode="auto">
          <a:xfrm flipH="1">
            <a:off x="4724400" y="4191000"/>
            <a:ext cx="1524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6324600" y="3962400"/>
            <a:ext cx="2869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CSS’s Properties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8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1" presetID="2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Transitions(CSS)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/*Safari and Google Chrome */</a:t>
            </a:r>
            <a:endParaRPr lang="en-US" sz="2400" dirty="0"/>
          </a:p>
          <a:p>
            <a:pPr>
              <a:buNone/>
            </a:pPr>
            <a:r>
              <a:rPr lang="en-US" sz="2400" dirty="0"/>
              <a:t>-</a:t>
            </a:r>
            <a:r>
              <a:rPr lang="en-US" sz="2400" dirty="0" err="1">
                <a:solidFill>
                  <a:schemeClr val="accent2"/>
                </a:solidFill>
              </a:rPr>
              <a:t>webkit</a:t>
            </a:r>
            <a:r>
              <a:rPr lang="en-US" sz="2400" dirty="0">
                <a:solidFill>
                  <a:schemeClr val="accent2"/>
                </a:solidFill>
              </a:rPr>
              <a:t>-transition</a:t>
            </a:r>
            <a:r>
              <a:rPr lang="en-US" sz="2400" dirty="0"/>
              <a:t>:-</a:t>
            </a:r>
            <a:r>
              <a:rPr lang="en-US" sz="2400" dirty="0" err="1">
                <a:solidFill>
                  <a:srgbClr val="FF0000"/>
                </a:solidFill>
              </a:rPr>
              <a:t>webkit</a:t>
            </a:r>
            <a:r>
              <a:rPr lang="en-US" sz="2400" dirty="0">
                <a:solidFill>
                  <a:srgbClr val="FF0000"/>
                </a:solidFill>
              </a:rPr>
              <a:t>-transform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dirty="0"/>
              <a:t>1s,</a:t>
            </a:r>
            <a:r>
              <a:rPr lang="en-US" sz="2400" dirty="0">
                <a:solidFill>
                  <a:srgbClr val="FF0000"/>
                </a:solidFill>
              </a:rPr>
              <a:t>opacity </a:t>
            </a:r>
            <a:r>
              <a:rPr lang="en-US" sz="2400" dirty="0"/>
              <a:t>1s,</a:t>
            </a:r>
            <a:r>
              <a:rPr lang="en-US" sz="2400" dirty="0">
                <a:solidFill>
                  <a:srgbClr val="FF0000"/>
                </a:solidFill>
              </a:rPr>
              <a:t>backgorund</a:t>
            </a:r>
            <a:r>
              <a:rPr lang="en-US" sz="2400" dirty="0"/>
              <a:t> 1s,</a:t>
            </a:r>
            <a:r>
              <a:rPr lang="en-US" sz="2400" dirty="0">
                <a:solidFill>
                  <a:srgbClr val="FF0000"/>
                </a:solidFill>
              </a:rPr>
              <a:t>width</a:t>
            </a:r>
            <a:r>
              <a:rPr lang="en-US" sz="2400" dirty="0"/>
              <a:t> 1s, </a:t>
            </a:r>
            <a:r>
              <a:rPr lang="en-US" sz="2400" dirty="0">
                <a:solidFill>
                  <a:srgbClr val="FF0000"/>
                </a:solidFill>
              </a:rPr>
              <a:t>height</a:t>
            </a:r>
            <a:r>
              <a:rPr lang="en-US" sz="2400" dirty="0"/>
              <a:t> 1s, </a:t>
            </a:r>
            <a:r>
              <a:rPr lang="en-US" sz="2400" dirty="0">
                <a:solidFill>
                  <a:srgbClr val="FF0000"/>
                </a:solidFill>
              </a:rPr>
              <a:t>font-size</a:t>
            </a:r>
            <a:r>
              <a:rPr lang="en-US" sz="2400" dirty="0"/>
              <a:t> 1s;</a:t>
            </a:r>
          </a:p>
          <a:p>
            <a:pPr>
              <a:buNone/>
            </a:pPr>
            <a:r>
              <a:rPr lang="en-US" sz="2400" dirty="0"/>
              <a:t>-</a:t>
            </a:r>
            <a:r>
              <a:rPr lang="en-US" sz="2400" dirty="0">
                <a:solidFill>
                  <a:schemeClr val="accent2"/>
                </a:solidFill>
              </a:rPr>
              <a:t>webkit-border-radius</a:t>
            </a:r>
            <a:r>
              <a:rPr lang="en-US" sz="2400" dirty="0"/>
              <a:t>:5px; </a:t>
            </a:r>
          </a:p>
          <a:p>
            <a:pPr>
              <a:buNone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/*Opera Browser */</a:t>
            </a:r>
          </a:p>
          <a:p>
            <a:pPr>
              <a:buNone/>
            </a:pPr>
            <a:r>
              <a:rPr lang="en-US" sz="2400" dirty="0">
                <a:solidFill>
                  <a:schemeClr val="accent2"/>
                </a:solidFill>
              </a:rPr>
              <a:t>-</a:t>
            </a:r>
            <a:r>
              <a:rPr lang="en-US" sz="2400" dirty="0" err="1">
                <a:solidFill>
                  <a:schemeClr val="accent2"/>
                </a:solidFill>
              </a:rPr>
              <a:t>o-transition-property</a:t>
            </a:r>
            <a:r>
              <a:rPr lang="en-US" sz="2400" dirty="0" err="1"/>
              <a:t>:width</a:t>
            </a:r>
            <a:r>
              <a:rPr lang="en-US" sz="2400" dirty="0" smtClean="0"/>
              <a:t>, height, -o-</a:t>
            </a:r>
            <a:r>
              <a:rPr lang="en-US" sz="2400" dirty="0" err="1" smtClean="0"/>
              <a:t>tansform</a:t>
            </a:r>
            <a:r>
              <a:rPr lang="en-US" sz="2400" dirty="0" smtClean="0"/>
              <a:t>, background, font-size, opacity</a:t>
            </a:r>
            <a:r>
              <a:rPr lang="en-US" sz="2400" dirty="0"/>
              <a:t>; </a:t>
            </a:r>
            <a:endParaRPr lang="en-US" sz="2400" dirty="0">
              <a:solidFill>
                <a:schemeClr val="bg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2400" dirty="0">
                <a:solidFill>
                  <a:schemeClr val="accent2"/>
                </a:solidFill>
              </a:rPr>
              <a:t>-o-transition-duration</a:t>
            </a:r>
            <a:r>
              <a:rPr lang="en-US" sz="2400" dirty="0"/>
              <a:t>:1s,1s,1s,1s,1s,1s;</a:t>
            </a:r>
          </a:p>
          <a:p>
            <a:pPr>
              <a:buNone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/*Firefox Browser */</a:t>
            </a:r>
          </a:p>
          <a:p>
            <a:pPr>
              <a:buNone/>
            </a:pPr>
            <a:r>
              <a:rPr lang="en-US" sz="2400" dirty="0">
                <a:solidFill>
                  <a:schemeClr val="accent2"/>
                </a:solidFill>
              </a:rPr>
              <a:t>-</a:t>
            </a:r>
            <a:r>
              <a:rPr lang="en-US" sz="2400" dirty="0" err="1">
                <a:solidFill>
                  <a:schemeClr val="accent2"/>
                </a:solidFill>
              </a:rPr>
              <a:t>moz</a:t>
            </a:r>
            <a:r>
              <a:rPr lang="en-US" sz="2400" dirty="0">
                <a:solidFill>
                  <a:schemeClr val="accent2"/>
                </a:solidFill>
              </a:rPr>
              <a:t>-transition-</a:t>
            </a:r>
            <a:r>
              <a:rPr lang="en-US" sz="2400" dirty="0" err="1">
                <a:solidFill>
                  <a:schemeClr val="accent2"/>
                </a:solidFill>
              </a:rPr>
              <a:t>property</a:t>
            </a:r>
            <a:r>
              <a:rPr lang="en-US" sz="2400" dirty="0" err="1"/>
              <a:t>:weight,height</a:t>
            </a:r>
            <a:r>
              <a:rPr lang="en-US" sz="2400" dirty="0"/>
              <a:t>,-o-</a:t>
            </a:r>
            <a:r>
              <a:rPr lang="en-US" sz="2400" dirty="0" err="1"/>
              <a:t>transform,background,font</a:t>
            </a:r>
            <a:r>
              <a:rPr lang="en-US" sz="2400" dirty="0"/>
              <a:t>-</a:t>
            </a:r>
            <a:r>
              <a:rPr lang="en-US" sz="2400" dirty="0" err="1"/>
              <a:t>size,opacity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>
                <a:solidFill>
                  <a:schemeClr val="accent2"/>
                </a:solidFill>
              </a:rPr>
              <a:t>-moz-transition-duration</a:t>
            </a:r>
            <a:r>
              <a:rPr lang="en-US" sz="2400" dirty="0"/>
              <a:t>:1s,1s,1s,1s,1s,1s;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51037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/* IE 9*/</a:t>
            </a:r>
          </a:p>
          <a:p>
            <a:pPr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transition-property: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width, height, transform, background, </a:t>
            </a:r>
            <a:r>
              <a:rPr lang="en-US" sz="2400" dirty="0" err="1"/>
              <a:t>fontsize</a:t>
            </a:r>
            <a:r>
              <a:rPr lang="en-US" sz="2400" dirty="0"/>
              <a:t>, opacity;</a:t>
            </a:r>
          </a:p>
          <a:p>
            <a:pPr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transition-duration:</a:t>
            </a:r>
            <a:r>
              <a:rPr lang="en-US" sz="2400" dirty="0"/>
              <a:t>1s,1s,1s,1s,1s,1s;</a:t>
            </a:r>
          </a:p>
          <a:p>
            <a:pPr>
              <a:buNone/>
            </a:pPr>
            <a:r>
              <a:rPr lang="en-US" sz="2400" dirty="0"/>
              <a:t>border-radius:5px;</a:t>
            </a:r>
          </a:p>
          <a:p>
            <a:pPr>
              <a:buNone/>
            </a:pPr>
            <a:r>
              <a:rPr lang="en-US" sz="2400" dirty="0"/>
              <a:t>opacity:0.4;</a:t>
            </a:r>
          </a:p>
          <a:p>
            <a:pPr>
              <a:buNone/>
            </a:pPr>
            <a:r>
              <a:rPr lang="en-US" sz="2400" dirty="0"/>
              <a:t>}</a:t>
            </a:r>
          </a:p>
          <a:p>
            <a:pPr>
              <a:buNone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/*All changes have transitions of 1s */</a:t>
            </a:r>
          </a:p>
          <a:p>
            <a:pPr>
              <a:buNone/>
            </a:pPr>
            <a:endParaRPr lang="en-US" sz="2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Transitions(CSS)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76400"/>
            <a:ext cx="8229600" cy="45259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animated_div:hover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400" dirty="0"/>
              <a:t>{-</a:t>
            </a:r>
            <a:r>
              <a:rPr lang="en-US" sz="2400" dirty="0" err="1"/>
              <a:t>moz-transform:rotate</a:t>
            </a:r>
            <a:r>
              <a:rPr lang="en-US" sz="2400" dirty="0"/>
              <a:t>(360deg);</a:t>
            </a:r>
          </a:p>
          <a:p>
            <a:pPr>
              <a:buNone/>
            </a:pPr>
            <a:r>
              <a:rPr lang="en-US" sz="2400" dirty="0"/>
              <a:t>  -</a:t>
            </a:r>
            <a:r>
              <a:rPr lang="en-US" sz="2400" dirty="0" err="1"/>
              <a:t>webkit-transform:rotate</a:t>
            </a:r>
            <a:r>
              <a:rPr lang="en-US" sz="2400" dirty="0"/>
              <a:t>(360deg);</a:t>
            </a:r>
          </a:p>
          <a:p>
            <a:pPr>
              <a:buNone/>
            </a:pPr>
            <a:r>
              <a:rPr lang="en-US" sz="2400" dirty="0"/>
              <a:t>  -o-</a:t>
            </a:r>
            <a:r>
              <a:rPr lang="en-US" sz="2400" dirty="0" err="1"/>
              <a:t>transform:rotate</a:t>
            </a:r>
            <a:r>
              <a:rPr lang="en-US" sz="2400" dirty="0"/>
              <a:t>(360deg);</a:t>
            </a:r>
          </a:p>
          <a:p>
            <a:pPr>
              <a:buNone/>
            </a:pPr>
            <a:r>
              <a:rPr lang="en-US" sz="2400" dirty="0"/>
              <a:t>  </a:t>
            </a:r>
            <a:r>
              <a:rPr lang="en-US" sz="2400" dirty="0" err="1"/>
              <a:t>transform:rotate</a:t>
            </a:r>
            <a:r>
              <a:rPr lang="en-US" sz="2400" dirty="0"/>
              <a:t>(360deg);</a:t>
            </a:r>
          </a:p>
          <a:p>
            <a:pPr>
              <a:buNone/>
            </a:pPr>
            <a:r>
              <a:rPr lang="en-US" sz="2400" dirty="0"/>
              <a:t>  opacity:1;</a:t>
            </a:r>
          </a:p>
          <a:p>
            <a:pPr>
              <a:buNone/>
            </a:pPr>
            <a:r>
              <a:rPr lang="en-US" sz="2400" dirty="0"/>
              <a:t>  background:#1ec7e6;</a:t>
            </a:r>
          </a:p>
          <a:p>
            <a:pPr>
              <a:buNone/>
            </a:pPr>
            <a:r>
              <a:rPr lang="en-US" sz="2400" dirty="0"/>
              <a:t> width:90px; </a:t>
            </a:r>
          </a:p>
          <a:p>
            <a:pPr>
              <a:buNone/>
            </a:pPr>
            <a:r>
              <a:rPr lang="en-US" sz="2400" dirty="0"/>
              <a:t> height:60px;</a:t>
            </a:r>
          </a:p>
          <a:p>
            <a:pPr>
              <a:buNone/>
            </a:pPr>
            <a:r>
              <a:rPr lang="en-US" sz="2400" dirty="0"/>
              <a:t> font-size:30px;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Animation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953000"/>
          </a:xfrm>
        </p:spPr>
        <p:txBody>
          <a:bodyPr/>
          <a:lstStyle/>
          <a:p>
            <a:pPr algn="just"/>
            <a:r>
              <a:rPr lang="en-US" sz="2400" dirty="0"/>
              <a:t>With the </a:t>
            </a:r>
            <a:r>
              <a:rPr lang="en-US" sz="2400" b="1" dirty="0"/>
              <a:t>@</a:t>
            </a:r>
            <a:r>
              <a:rPr lang="en-US" sz="2400" b="1" dirty="0" err="1"/>
              <a:t>keyframes</a:t>
            </a:r>
            <a:r>
              <a:rPr lang="en-US" sz="2400" b="1" dirty="0"/>
              <a:t> </a:t>
            </a:r>
            <a:r>
              <a:rPr lang="en-US" sz="2400" dirty="0"/>
              <a:t>rule, you can create animations.</a:t>
            </a:r>
          </a:p>
          <a:p>
            <a:pPr algn="just"/>
            <a:r>
              <a:rPr lang="en-US" sz="2400" dirty="0"/>
              <a:t>The animation is created by gradually changing from one set of CSS styles to another</a:t>
            </a:r>
          </a:p>
          <a:p>
            <a:pPr algn="just"/>
            <a:r>
              <a:rPr lang="en-US" sz="2400" dirty="0"/>
              <a:t>Bind the animation to a selector (element) by specifying at least these two properties:</a:t>
            </a:r>
          </a:p>
          <a:p>
            <a:pPr algn="just">
              <a:buNone/>
            </a:pPr>
            <a:r>
              <a:rPr lang="en-US" sz="2400" dirty="0"/>
              <a:t> 	</a:t>
            </a:r>
            <a:r>
              <a:rPr lang="en-US" sz="2400" dirty="0">
                <a:solidFill>
                  <a:srgbClr val="FF0000"/>
                </a:solidFill>
              </a:rPr>
              <a:t>the name of the animation</a:t>
            </a:r>
          </a:p>
          <a:p>
            <a:pPr algn="just">
              <a:buNone/>
            </a:pPr>
            <a:r>
              <a:rPr lang="en-US" sz="2400" dirty="0"/>
              <a:t> 	</a:t>
            </a:r>
            <a:r>
              <a:rPr lang="en-US" sz="2400" dirty="0">
                <a:solidFill>
                  <a:srgbClr val="FF0000"/>
                </a:solidFill>
              </a:rPr>
              <a:t>the duration of the animation </a:t>
            </a:r>
          </a:p>
          <a:p>
            <a:pPr algn="just">
              <a:buNone/>
            </a:pPr>
            <a:r>
              <a:rPr lang="en-US" sz="2400" b="1" dirty="0"/>
              <a:t>    @</a:t>
            </a:r>
            <a:r>
              <a:rPr lang="en-US" sz="2400" b="1" dirty="0" err="1"/>
              <a:t>keyframes</a:t>
            </a:r>
            <a:r>
              <a:rPr lang="en-US" sz="2400" b="1" dirty="0"/>
              <a:t> </a:t>
            </a:r>
            <a:r>
              <a:rPr lang="en-US" sz="2400" b="1" dirty="0" err="1">
                <a:solidFill>
                  <a:schemeClr val="accent2">
                    <a:lumMod val="75000"/>
                  </a:schemeClr>
                </a:solidFill>
              </a:rPr>
              <a:t>animationname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algn="just">
              <a:buNone/>
            </a:pPr>
            <a:r>
              <a:rPr lang="en-US" sz="2400" b="1" i="1" dirty="0"/>
              <a:t>    {</a:t>
            </a:r>
            <a:r>
              <a:rPr lang="en-US" sz="2400" b="1" dirty="0" err="1"/>
              <a:t>keyframes</a:t>
            </a:r>
            <a:r>
              <a:rPr lang="en-US" sz="2400" b="1" dirty="0"/>
              <a:t>-selector{</a:t>
            </a:r>
            <a:r>
              <a:rPr lang="en-US" sz="2400" b="1" dirty="0" err="1"/>
              <a:t>css</a:t>
            </a:r>
            <a:r>
              <a:rPr lang="en-US" sz="2400" b="1" dirty="0"/>
              <a:t>-styles</a:t>
            </a:r>
            <a:r>
              <a:rPr lang="en-US" sz="2400" b="1" i="1" dirty="0"/>
              <a:t>;}}</a:t>
            </a:r>
          </a:p>
          <a:p>
            <a:pPr algn="just">
              <a:buNone/>
            </a:pPr>
            <a:endParaRPr lang="en-US" sz="2400" b="1" i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@</a:t>
            </a:r>
            <a:r>
              <a:rPr lang="en-US" b="1" dirty="0" err="1"/>
              <a:t>keyframes</a:t>
            </a:r>
            <a:r>
              <a:rPr lang="en-US" b="1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8839200" cy="5029200"/>
          </a:xfrm>
        </p:spPr>
        <p:txBody>
          <a:bodyPr/>
          <a:lstStyle/>
          <a:p>
            <a:r>
              <a:rPr lang="en-US" sz="2400" dirty="0"/>
              <a:t>@</a:t>
            </a:r>
            <a:r>
              <a:rPr lang="en-US" sz="2400" dirty="0" err="1"/>
              <a:t>keyframes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</a:rPr>
              <a:t>mymove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2400" dirty="0"/>
              <a:t>   {</a:t>
            </a:r>
          </a:p>
          <a:p>
            <a:pPr>
              <a:buNone/>
            </a:pPr>
            <a:r>
              <a:rPr lang="en-US" sz="2400" dirty="0"/>
              <a:t>     0% {top:0px;background:red;width:100px;}</a:t>
            </a:r>
          </a:p>
          <a:p>
            <a:pPr>
              <a:buNone/>
            </a:pPr>
            <a:r>
              <a:rPr lang="en-US" sz="2400" dirty="0"/>
              <a:t>    100%{top:200px;background:yellow;width:300px;}</a:t>
            </a:r>
          </a:p>
          <a:p>
            <a:pPr>
              <a:buNone/>
            </a:pPr>
            <a:r>
              <a:rPr lang="en-US" sz="2400" dirty="0"/>
              <a:t>   }</a:t>
            </a:r>
          </a:p>
          <a:p>
            <a:r>
              <a:rPr lang="en-US" sz="2400" dirty="0"/>
              <a:t>@-</a:t>
            </a:r>
            <a:r>
              <a:rPr lang="en-US" sz="2400" dirty="0" err="1"/>
              <a:t>webkit-keyframes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</a:rPr>
              <a:t>mymove</a:t>
            </a:r>
            <a:r>
              <a:rPr lang="en-US" sz="2400" dirty="0"/>
              <a:t> /*Safari and Chrome*/</a:t>
            </a:r>
          </a:p>
          <a:p>
            <a:pPr>
              <a:buNone/>
            </a:pPr>
            <a:r>
              <a:rPr lang="en-US" sz="2400" dirty="0"/>
              <a:t>  {</a:t>
            </a:r>
          </a:p>
          <a:p>
            <a:pPr>
              <a:buNone/>
            </a:pPr>
            <a:r>
              <a:rPr lang="en-US" sz="2400" dirty="0"/>
              <a:t>    0% {top:0px;background:red;width:100px;}</a:t>
            </a:r>
          </a:p>
          <a:p>
            <a:pPr>
              <a:buNone/>
            </a:pPr>
            <a:r>
              <a:rPr lang="en-US" sz="2400" dirty="0"/>
              <a:t>    100%{top:200px;background:yellow;width:300px;}</a:t>
            </a:r>
          </a:p>
          <a:p>
            <a:pPr>
              <a:buNone/>
            </a:pPr>
            <a:r>
              <a:rPr lang="en-US" sz="2400" dirty="0"/>
              <a:t>   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The animation property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22437"/>
            <a:ext cx="8229600" cy="4525963"/>
          </a:xfrm>
        </p:spPr>
        <p:txBody>
          <a:bodyPr/>
          <a:lstStyle/>
          <a:p>
            <a:r>
              <a:rPr lang="en-US" dirty="0"/>
              <a:t>animation: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name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duration </a:t>
            </a:r>
            <a:r>
              <a:rPr lang="en-US" dirty="0">
                <a:solidFill>
                  <a:schemeClr val="accent2"/>
                </a:solidFill>
              </a:rPr>
              <a:t>timing-function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delay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iteration-count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direction</a:t>
            </a:r>
            <a:r>
              <a:rPr lang="en-US" dirty="0"/>
              <a:t>; </a:t>
            </a:r>
          </a:p>
          <a:p>
            <a:r>
              <a:rPr lang="en-US" dirty="0"/>
              <a:t>Demo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Animation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295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000" dirty="0">
                <a:solidFill>
                  <a:srgbClr val="FF0000"/>
                </a:solidFill>
              </a:rPr>
              <a:t>&lt;div class="</a:t>
            </a:r>
            <a:r>
              <a:rPr lang="en-US" sz="2000" dirty="0" err="1">
                <a:solidFill>
                  <a:srgbClr val="FF0000"/>
                </a:solidFill>
              </a:rPr>
              <a:t>anim</a:t>
            </a:r>
            <a:r>
              <a:rPr lang="en-US" sz="2000" dirty="0">
                <a:solidFill>
                  <a:srgbClr val="FF0000"/>
                </a:solidFill>
              </a:rPr>
              <a:t>"&gt;</a:t>
            </a:r>
          </a:p>
          <a:p>
            <a:pPr>
              <a:buNone/>
            </a:pPr>
            <a:r>
              <a:rPr lang="en-US" sz="2000" dirty="0" err="1">
                <a:solidFill>
                  <a:srgbClr val="FF0000"/>
                </a:solidFill>
              </a:rPr>
              <a:t>Hi,Let</a:t>
            </a:r>
            <a:r>
              <a:rPr lang="en-US" sz="2000" dirty="0">
                <a:solidFill>
                  <a:srgbClr val="FF0000"/>
                </a:solidFill>
              </a:rPr>
              <a:t> GO</a:t>
            </a:r>
          </a:p>
          <a:p>
            <a:pPr>
              <a:buNone/>
            </a:pPr>
            <a:r>
              <a:rPr lang="en-US" sz="2000" dirty="0">
                <a:solidFill>
                  <a:srgbClr val="FF0000"/>
                </a:solidFill>
              </a:rPr>
              <a:t>&lt;/div&gt;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5649"/>
          <a:stretch>
            <a:fillRect/>
          </a:stretch>
        </p:blipFill>
        <p:spPr bwMode="auto">
          <a:xfrm>
            <a:off x="457200" y="2438400"/>
            <a:ext cx="80772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 b="5079"/>
          <a:stretch>
            <a:fillRect/>
          </a:stretch>
        </p:blipFill>
        <p:spPr bwMode="auto">
          <a:xfrm>
            <a:off x="457200" y="2362200"/>
            <a:ext cx="82296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b="5364"/>
          <a:stretch>
            <a:fillRect/>
          </a:stretch>
        </p:blipFill>
        <p:spPr bwMode="auto">
          <a:xfrm>
            <a:off x="381000" y="2362200"/>
            <a:ext cx="8305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5" cstate="print"/>
          <a:srcRect b="5507"/>
          <a:stretch>
            <a:fillRect/>
          </a:stretch>
        </p:blipFill>
        <p:spPr bwMode="auto">
          <a:xfrm>
            <a:off x="419100" y="2320931"/>
            <a:ext cx="8305800" cy="4209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8229600" cy="1143000"/>
          </a:xfrm>
        </p:spPr>
        <p:txBody>
          <a:bodyPr/>
          <a:lstStyle/>
          <a:p>
            <a:r>
              <a:rPr lang="en-US" b="1" dirty="0"/>
              <a:t>CSS3 Transformations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98637"/>
            <a:ext cx="8229600" cy="4525963"/>
          </a:xfrm>
        </p:spPr>
        <p:txBody>
          <a:bodyPr/>
          <a:lstStyle/>
          <a:p>
            <a:r>
              <a:rPr lang="en-US" dirty="0"/>
              <a:t>2D transforms</a:t>
            </a:r>
          </a:p>
          <a:p>
            <a:pPr lvl="1"/>
            <a:r>
              <a:rPr lang="en-US" dirty="0"/>
              <a:t>rotate()</a:t>
            </a:r>
          </a:p>
          <a:p>
            <a:pPr lvl="1"/>
            <a:r>
              <a:rPr lang="en-US" dirty="0"/>
              <a:t>scale()</a:t>
            </a:r>
          </a:p>
          <a:p>
            <a:pPr marL="465138" lvl="1" indent="-465138">
              <a:buFont typeface="Arial" pitchFamily="34" charset="0"/>
              <a:buChar char="•"/>
            </a:pPr>
            <a:r>
              <a:rPr lang="en-US" dirty="0"/>
              <a:t>3D transforms</a:t>
            </a:r>
          </a:p>
          <a:p>
            <a:pPr marL="865188" lvl="2" indent="-465138">
              <a:buFont typeface="Times New Roman" pitchFamily="18" charset="0"/>
              <a:buChar char="−"/>
            </a:pPr>
            <a:r>
              <a:rPr lang="en-US" sz="2800" dirty="0" err="1"/>
              <a:t>rotateX</a:t>
            </a:r>
            <a:endParaRPr lang="en-US" sz="2800" dirty="0"/>
          </a:p>
          <a:p>
            <a:pPr marL="865188" lvl="2" indent="-465138">
              <a:buFont typeface="Times New Roman" pitchFamily="18" charset="0"/>
              <a:buChar char="−"/>
            </a:pPr>
            <a:r>
              <a:rPr lang="en-US" sz="2800" dirty="0" err="1"/>
              <a:t>rotateY</a:t>
            </a:r>
            <a:endParaRPr lang="en-US" sz="2800" dirty="0"/>
          </a:p>
          <a:p>
            <a:pPr lvl="1"/>
            <a:endParaRPr lang="en-US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Animation(CSS)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46237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400" b="1" dirty="0"/>
              <a:t>@</a:t>
            </a:r>
            <a:r>
              <a:rPr lang="en-US" sz="2400" b="1" dirty="0" err="1"/>
              <a:t>keyframes</a:t>
            </a:r>
            <a:r>
              <a:rPr lang="en-US" sz="2400" b="1" dirty="0"/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mymove</a:t>
            </a:r>
            <a:endParaRPr lang="en-US" sz="2400" b="1" dirty="0">
              <a:solidFill>
                <a:schemeClr val="accent2"/>
              </a:solidFill>
            </a:endParaRPr>
          </a:p>
          <a:p>
            <a:pPr>
              <a:buNone/>
            </a:pPr>
            <a:r>
              <a:rPr lang="en-US" sz="2400" dirty="0"/>
              <a:t>{ from {top:0px;background:red;width:100px;}</a:t>
            </a:r>
          </a:p>
          <a:p>
            <a:pPr>
              <a:buNone/>
            </a:pPr>
            <a:r>
              <a:rPr lang="en-US" sz="2400" dirty="0"/>
              <a:t>   to {top:200px;background:yellow;width:300px;}</a:t>
            </a:r>
          </a:p>
          <a:p>
            <a:pPr>
              <a:buNone/>
            </a:pPr>
            <a:r>
              <a:rPr lang="en-US" sz="2400" dirty="0"/>
              <a:t> }</a:t>
            </a:r>
          </a:p>
          <a:p>
            <a:pPr>
              <a:buNone/>
            </a:pPr>
            <a:r>
              <a:rPr lang="en-US" sz="2400" b="1" dirty="0"/>
              <a:t>@-</a:t>
            </a:r>
            <a:r>
              <a:rPr lang="en-US" sz="2400" b="1" dirty="0" err="1"/>
              <a:t>webkit-keyframes</a:t>
            </a:r>
            <a:r>
              <a:rPr lang="en-US" sz="2400" b="1" dirty="0"/>
              <a:t> </a:t>
            </a:r>
            <a:r>
              <a:rPr lang="en-US" sz="2400" b="1" dirty="0" err="1">
                <a:solidFill>
                  <a:schemeClr val="accent2"/>
                </a:solidFill>
              </a:rPr>
              <a:t>mymove</a:t>
            </a:r>
            <a:r>
              <a:rPr lang="en-US" sz="2400" b="1" dirty="0"/>
              <a:t> </a:t>
            </a:r>
          </a:p>
          <a:p>
            <a:pPr>
              <a:buNone/>
            </a:pPr>
            <a:r>
              <a:rPr lang="en-US" sz="2400" dirty="0"/>
              <a:t>{ 0% {top:0px;background:red;width:100px;}</a:t>
            </a:r>
          </a:p>
          <a:p>
            <a:pPr>
              <a:buNone/>
            </a:pPr>
            <a:r>
              <a:rPr lang="en-US" sz="2400" dirty="0"/>
              <a:t>   25%{top:0px;background:blue;width:200px;}</a:t>
            </a:r>
          </a:p>
          <a:p>
            <a:pPr>
              <a:buNone/>
            </a:pPr>
            <a:r>
              <a:rPr lang="en-US" sz="2400" dirty="0"/>
              <a:t>   100%{top:200px;background:yellow;width:300px;} 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CSS3 Animation(CSS)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98637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anim</a:t>
            </a:r>
            <a:r>
              <a:rPr lang="en-US" sz="2400" dirty="0"/>
              <a:t>{</a:t>
            </a:r>
          </a:p>
          <a:p>
            <a:pPr>
              <a:buNone/>
            </a:pPr>
            <a:r>
              <a:rPr lang="en-US" sz="2400" dirty="0"/>
              <a:t>margin-left:400px;</a:t>
            </a:r>
          </a:p>
          <a:p>
            <a:pPr>
              <a:buNone/>
            </a:pPr>
            <a:r>
              <a:rPr lang="en-US" sz="2400" dirty="0"/>
              <a:t>width:300px;</a:t>
            </a:r>
          </a:p>
          <a:p>
            <a:pPr>
              <a:buNone/>
            </a:pPr>
            <a:r>
              <a:rPr lang="en-US" sz="2400" dirty="0"/>
              <a:t>height:300px;</a:t>
            </a:r>
          </a:p>
          <a:p>
            <a:pPr>
              <a:buNone/>
            </a:pPr>
            <a:r>
              <a:rPr lang="en-US" sz="2400" dirty="0"/>
              <a:t>}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.</a:t>
            </a:r>
            <a:r>
              <a:rPr lang="en-US" sz="2400" dirty="0" err="1">
                <a:solidFill>
                  <a:srgbClr val="FF0000"/>
                </a:solidFill>
              </a:rPr>
              <a:t>anim:hover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400" dirty="0"/>
              <a:t>{</a:t>
            </a:r>
            <a:r>
              <a:rPr lang="en-US" sz="2400" dirty="0" err="1"/>
              <a:t>animation:mymove</a:t>
            </a:r>
            <a:r>
              <a:rPr lang="en-US" sz="2400" dirty="0"/>
              <a:t> 5s infinite;</a:t>
            </a:r>
          </a:p>
          <a:p>
            <a:pPr>
              <a:buNone/>
            </a:pPr>
            <a:r>
              <a:rPr lang="en-US" sz="2400" dirty="0"/>
              <a:t>-</a:t>
            </a:r>
            <a:r>
              <a:rPr lang="en-US" sz="2400" dirty="0" err="1"/>
              <a:t>webkit-animation:mymove</a:t>
            </a:r>
            <a:r>
              <a:rPr lang="en-US" sz="2400" dirty="0"/>
              <a:t> 5s 1;/*Safari and Chrome*/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CSS3 Media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51037"/>
            <a:ext cx="8229600" cy="4525963"/>
          </a:xfrm>
        </p:spPr>
        <p:txBody>
          <a:bodyPr/>
          <a:lstStyle/>
          <a:p>
            <a:r>
              <a:rPr lang="en-US" dirty="0"/>
              <a:t>Media queries is used for different display sizes</a:t>
            </a:r>
          </a:p>
          <a:p>
            <a:r>
              <a:rPr lang="en-US" dirty="0"/>
              <a:t>Wide, Medium and Narrow sizes are defined using media queries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731838"/>
          </a:xfrm>
        </p:spPr>
        <p:txBody>
          <a:bodyPr/>
          <a:lstStyle/>
          <a:p>
            <a:r>
              <a:rPr lang="en-US" b="1" dirty="0"/>
              <a:t>Media Queries</a:t>
            </a:r>
            <a:endParaRPr lang="en-US" dirty="0"/>
          </a:p>
        </p:txBody>
      </p:sp>
      <p:sp>
        <p:nvSpPr>
          <p:cNvPr id="4" name="AutoShape 2" descr="Media Queries 101"/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29" y="1562100"/>
            <a:ext cx="9223829" cy="491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083739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98637"/>
            <a:ext cx="8229600" cy="4525963"/>
          </a:xfrm>
        </p:spPr>
        <p:txBody>
          <a:bodyPr/>
          <a:lstStyle/>
          <a:p>
            <a:r>
              <a:rPr lang="en-US" dirty="0"/>
              <a:t>@media all and (max-width: 1000px) and (min-width: 700px)</a:t>
            </a:r>
          </a:p>
          <a:p>
            <a:pPr>
              <a:buNone/>
            </a:pPr>
            <a:r>
              <a:rPr lang="en-US" dirty="0"/>
              <a:t>    {</a:t>
            </a:r>
          </a:p>
          <a:p>
            <a:pPr>
              <a:buNone/>
            </a:pPr>
            <a:r>
              <a:rPr lang="en-US" dirty="0"/>
              <a:t>      ………styles …...</a:t>
            </a:r>
          </a:p>
          <a:p>
            <a:pPr>
              <a:buNone/>
            </a:pPr>
            <a:r>
              <a:rPr lang="en-US" dirty="0"/>
              <a:t>     }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752600"/>
            <a:ext cx="81534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Arrow Connector 5"/>
          <p:cNvCxnSpPr/>
          <p:nvPr/>
        </p:nvCxnSpPr>
        <p:spPr bwMode="auto">
          <a:xfrm>
            <a:off x="5257800" y="2438400"/>
            <a:ext cx="1752600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7010400" y="220980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Desktop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5334000" y="3505200"/>
            <a:ext cx="1752600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7086600" y="3352800"/>
            <a:ext cx="80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Tablet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5257800" y="5029200"/>
            <a:ext cx="1752600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7086600" y="48768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Smartphone</a:t>
            </a: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Responsive Web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525963"/>
          </a:xfrm>
        </p:spPr>
        <p:txBody>
          <a:bodyPr/>
          <a:lstStyle/>
          <a:p>
            <a:pPr algn="just"/>
            <a:r>
              <a:rPr lang="en-US" dirty="0"/>
              <a:t>RWD or responsive web design is the future of web designing </a:t>
            </a:r>
          </a:p>
          <a:p>
            <a:pPr algn="just"/>
            <a:r>
              <a:rPr lang="en-US" dirty="0"/>
              <a:t>RWD is accessible in all browsers and all devices like laptops, tablets and </a:t>
            </a:r>
            <a:r>
              <a:rPr lang="en-US" dirty="0" err="1"/>
              <a:t>smartphones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RWD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74837"/>
            <a:ext cx="8229600" cy="4525963"/>
          </a:xfrm>
        </p:spPr>
        <p:txBody>
          <a:bodyPr/>
          <a:lstStyle/>
          <a:p>
            <a:r>
              <a:rPr lang="en-US" dirty="0"/>
              <a:t>Create a web page with 3 CSS parts</a:t>
            </a:r>
          </a:p>
          <a:p>
            <a:pPr lvl="1"/>
            <a:r>
              <a:rPr lang="en-US" dirty="0"/>
              <a:t>Wide CSS for all PCs and Laptops</a:t>
            </a:r>
          </a:p>
          <a:p>
            <a:pPr lvl="1"/>
            <a:r>
              <a:rPr lang="en-US" dirty="0"/>
              <a:t>Medium CSS for tablets</a:t>
            </a:r>
          </a:p>
          <a:p>
            <a:pPr lvl="1"/>
            <a:r>
              <a:rPr lang="en-US" dirty="0"/>
              <a:t>Narrow CSS for </a:t>
            </a:r>
            <a:r>
              <a:rPr lang="en-US" dirty="0" err="1"/>
              <a:t>Smartphones</a:t>
            </a:r>
            <a:endParaRPr lang="en-US" dirty="0"/>
          </a:p>
          <a:p>
            <a:pPr marL="290513" lvl="1" indent="-290513">
              <a:buFont typeface="Arial" pitchFamily="34" charset="0"/>
              <a:buChar char="•"/>
            </a:pPr>
            <a:r>
              <a:rPr lang="en-US" dirty="0"/>
              <a:t>Demo</a:t>
            </a:r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Example(HTML)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/>
              <a:t>&lt;html&gt;</a:t>
            </a:r>
          </a:p>
          <a:p>
            <a:pPr>
              <a:buNone/>
            </a:pPr>
            <a:r>
              <a:rPr lang="en-US" sz="2400" dirty="0"/>
              <a:t>&lt;head&gt;&lt;title&gt;Media Queries &lt;/title&gt;</a:t>
            </a:r>
          </a:p>
          <a:p>
            <a:pPr>
              <a:buNone/>
            </a:pPr>
            <a:r>
              <a:rPr lang="en-US" sz="2400" dirty="0"/>
              <a:t>&lt;link </a:t>
            </a:r>
            <a:r>
              <a:rPr lang="en-US" sz="2400" dirty="0" err="1"/>
              <a:t>rel</a:t>
            </a:r>
            <a:r>
              <a:rPr lang="en-US" sz="2400" dirty="0"/>
              <a:t>="</a:t>
            </a:r>
            <a:r>
              <a:rPr lang="en-US" sz="2400" dirty="0" err="1"/>
              <a:t>stylesheet</a:t>
            </a:r>
            <a:r>
              <a:rPr lang="en-US" sz="2400" dirty="0"/>
              <a:t>" type="text/</a:t>
            </a:r>
            <a:r>
              <a:rPr lang="en-US" sz="2400" dirty="0" err="1"/>
              <a:t>css</a:t>
            </a:r>
            <a:r>
              <a:rPr lang="en-US" sz="2400" dirty="0"/>
              <a:t>" </a:t>
            </a:r>
            <a:r>
              <a:rPr lang="en-US" sz="2400" dirty="0" err="1"/>
              <a:t>href</a:t>
            </a:r>
            <a:r>
              <a:rPr lang="en-US" sz="2400" dirty="0"/>
              <a:t>="master.css"&gt;</a:t>
            </a:r>
          </a:p>
          <a:p>
            <a:pPr>
              <a:buNone/>
            </a:pPr>
            <a:r>
              <a:rPr lang="en-US" sz="2400" dirty="0"/>
              <a:t>&lt;/head&gt;</a:t>
            </a:r>
          </a:p>
          <a:p>
            <a:pPr>
              <a:buNone/>
            </a:pPr>
            <a:r>
              <a:rPr lang="en-US" sz="2400" dirty="0"/>
              <a:t>&lt;body&gt;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&lt;div id="container"&gt;</a:t>
            </a:r>
          </a:p>
          <a:p>
            <a:pPr>
              <a:buNone/>
            </a:pPr>
            <a:r>
              <a:rPr lang="en-US" sz="2400" dirty="0"/>
              <a:t>  …..&lt;/div&gt;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&lt;div id="extras"&gt;</a:t>
            </a:r>
          </a:p>
          <a:p>
            <a:pPr>
              <a:buNone/>
            </a:pPr>
            <a:r>
              <a:rPr lang="en-US" sz="2400" dirty="0"/>
              <a:t>…..&lt;/div&gt;</a:t>
            </a:r>
          </a:p>
          <a:p>
            <a:pPr>
              <a:buNone/>
            </a:pPr>
            <a:r>
              <a:rPr lang="en-US" sz="2400" dirty="0"/>
              <a:t>&lt;/body&gt;</a:t>
            </a:r>
          </a:p>
          <a:p>
            <a:pPr>
              <a:buNone/>
            </a:pPr>
            <a:r>
              <a:rPr lang="en-US" sz="2400" dirty="0"/>
              <a:t>&lt;/html&gt;</a:t>
            </a:r>
          </a:p>
          <a:p>
            <a:pPr>
              <a:buNone/>
            </a:pPr>
            <a:endParaRPr lang="en-US" sz="2400" dirty="0"/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Example(CSS)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#container</a:t>
            </a:r>
          </a:p>
          <a:p>
            <a:pPr>
              <a:buNone/>
            </a:pPr>
            <a:r>
              <a:rPr lang="en-US" sz="2400" dirty="0"/>
              <a:t>{   float: left;</a:t>
            </a:r>
          </a:p>
          <a:p>
            <a:pPr>
              <a:buNone/>
            </a:pPr>
            <a:r>
              <a:rPr lang="en-US" sz="2400" dirty="0"/>
              <a:t>	width: 1000px;</a:t>
            </a:r>
          </a:p>
          <a:p>
            <a:pPr>
              <a:buNone/>
            </a:pPr>
            <a:r>
              <a:rPr lang="en-US" sz="2400" dirty="0"/>
              <a:t>	background: #</a:t>
            </a:r>
            <a:r>
              <a:rPr lang="en-US" sz="2400" dirty="0" err="1"/>
              <a:t>bbb</a:t>
            </a:r>
            <a:r>
              <a:rPr lang="en-US" sz="2400" dirty="0"/>
              <a:t>;</a:t>
            </a:r>
          </a:p>
          <a:p>
            <a:pPr>
              <a:buNone/>
            </a:pPr>
            <a:r>
              <a:rPr lang="en-US" sz="2400" dirty="0"/>
              <a:t>}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#extras</a:t>
            </a:r>
          </a:p>
          <a:p>
            <a:pPr>
              <a:buNone/>
            </a:pPr>
            <a:r>
              <a:rPr lang="en-US" sz="2400" dirty="0"/>
              <a:t>{</a:t>
            </a:r>
          </a:p>
          <a:p>
            <a:pPr>
              <a:buNone/>
            </a:pPr>
            <a:r>
              <a:rPr lang="en-US" sz="2400" dirty="0"/>
              <a:t>	float: right;</a:t>
            </a:r>
          </a:p>
          <a:p>
            <a:pPr>
              <a:buNone/>
            </a:pPr>
            <a:r>
              <a:rPr lang="en-US" sz="2400" dirty="0"/>
              <a:t>	width: 200px;</a:t>
            </a:r>
          </a:p>
          <a:p>
            <a:pPr>
              <a:buNone/>
            </a:pPr>
            <a:r>
              <a:rPr lang="en-US" sz="2400" dirty="0"/>
              <a:t>	background: gray;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2D Transforms (rotate())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5792"/>
          <a:stretch>
            <a:fillRect/>
          </a:stretch>
        </p:blipFill>
        <p:spPr bwMode="auto">
          <a:xfrm>
            <a:off x="457200" y="1828800"/>
            <a:ext cx="83058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Example(CSS)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46237"/>
            <a:ext cx="8229600" cy="45259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200" dirty="0">
                <a:solidFill>
                  <a:srgbClr val="FF0000"/>
                </a:solidFill>
              </a:rPr>
              <a:t>@media screen and (max-width:999px)</a:t>
            </a:r>
          </a:p>
          <a:p>
            <a:pPr>
              <a:buNone/>
            </a:pPr>
            <a:r>
              <a:rPr lang="en-US" sz="2200" dirty="0"/>
              <a:t>{</a:t>
            </a:r>
          </a:p>
          <a:p>
            <a:pPr>
              <a:buNone/>
            </a:pPr>
            <a:r>
              <a:rPr lang="en-US" sz="2200" dirty="0"/>
              <a:t>	#container { width: 800px; }</a:t>
            </a:r>
          </a:p>
          <a:p>
            <a:pPr>
              <a:buNone/>
            </a:pPr>
            <a:r>
              <a:rPr lang="en-US" sz="2200" dirty="0"/>
              <a:t>	</a:t>
            </a:r>
          </a:p>
          <a:p>
            <a:pPr>
              <a:buNone/>
            </a:pPr>
            <a:r>
              <a:rPr lang="en-US" sz="2200" dirty="0"/>
              <a:t>	#extras</a:t>
            </a:r>
          </a:p>
          <a:p>
            <a:pPr>
              <a:buNone/>
            </a:pPr>
            <a:r>
              <a:rPr lang="en-US" sz="2200" dirty="0"/>
              <a:t>	{</a:t>
            </a:r>
          </a:p>
          <a:p>
            <a:pPr>
              <a:buNone/>
            </a:pPr>
            <a:r>
              <a:rPr lang="en-US" sz="2200" dirty="0"/>
              <a:t>		clear: left;</a:t>
            </a:r>
          </a:p>
          <a:p>
            <a:pPr>
              <a:buNone/>
            </a:pPr>
            <a:r>
              <a:rPr lang="en-US" sz="2200" dirty="0"/>
              <a:t>		float: none;</a:t>
            </a:r>
          </a:p>
          <a:p>
            <a:pPr>
              <a:buNone/>
            </a:pPr>
            <a:r>
              <a:rPr lang="en-US" sz="2200" dirty="0"/>
              <a:t>		margin: 0 0 0 225px;</a:t>
            </a:r>
          </a:p>
          <a:p>
            <a:pPr>
              <a:buNone/>
            </a:pPr>
            <a:r>
              <a:rPr lang="en-US" sz="2200" dirty="0"/>
              <a:t>		width: 550px;</a:t>
            </a:r>
          </a:p>
          <a:p>
            <a:pPr>
              <a:buNone/>
            </a:pPr>
            <a:r>
              <a:rPr lang="en-US" sz="2200" dirty="0"/>
              <a:t>	}</a:t>
            </a:r>
          </a:p>
          <a:p>
            <a:pPr>
              <a:buNone/>
            </a:pPr>
            <a:r>
              <a:rPr lang="en-US" sz="2200" dirty="0"/>
              <a:t>}</a:t>
            </a: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Media Queries Example(CSS)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22437"/>
            <a:ext cx="8229600" cy="4525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@media screen and (max-width:480px)</a:t>
            </a:r>
          </a:p>
          <a:p>
            <a:pPr>
              <a:buNone/>
            </a:pPr>
            <a:r>
              <a:rPr lang="en-US" sz="2400" dirty="0"/>
              <a:t>{</a:t>
            </a:r>
          </a:p>
          <a:p>
            <a:pPr>
              <a:buNone/>
            </a:pPr>
            <a:r>
              <a:rPr lang="en-US" sz="2400" dirty="0"/>
              <a:t>	#container { width: 400px; }</a:t>
            </a:r>
          </a:p>
          <a:p>
            <a:pPr>
              <a:buNone/>
            </a:pPr>
            <a:r>
              <a:rPr lang="en-US" sz="2400" dirty="0"/>
              <a:t>    #extras</a:t>
            </a:r>
          </a:p>
          <a:p>
            <a:pPr>
              <a:buNone/>
            </a:pPr>
            <a:r>
              <a:rPr lang="en-US" sz="2400" dirty="0"/>
              <a:t>	{</a:t>
            </a:r>
          </a:p>
          <a:p>
            <a:pPr>
              <a:buNone/>
            </a:pPr>
            <a:r>
              <a:rPr lang="en-US" sz="2400" dirty="0"/>
              <a:t>		float: none;</a:t>
            </a:r>
          </a:p>
          <a:p>
            <a:pPr>
              <a:buNone/>
            </a:pPr>
            <a:r>
              <a:rPr lang="en-US" sz="2400" dirty="0"/>
              <a:t>		width: auto;</a:t>
            </a:r>
          </a:p>
          <a:p>
            <a:pPr>
              <a:buNone/>
            </a:pPr>
            <a:r>
              <a:rPr lang="en-US" sz="2400" dirty="0"/>
              <a:t>		margin: 0;</a:t>
            </a:r>
          </a:p>
          <a:p>
            <a:pPr>
              <a:buNone/>
            </a:pPr>
            <a:r>
              <a:rPr lang="en-US" sz="2400" dirty="0"/>
              <a:t>	}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2895600"/>
            <a:ext cx="7491413" cy="1143000"/>
          </a:xfr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5400" b="1" dirty="0">
                <a:solidFill>
                  <a:schemeClr val="accent6"/>
                </a:solidFill>
              </a:rPr>
              <a:t>Thank you!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2D Transforms (HTML)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/>
              <a:t>&lt;div id="</a:t>
            </a:r>
            <a:r>
              <a:rPr lang="en-US" sz="2800" dirty="0" err="1"/>
              <a:t>maincontent</a:t>
            </a:r>
            <a:r>
              <a:rPr lang="en-US" sz="2800" dirty="0"/>
              <a:t>"&gt;</a:t>
            </a:r>
          </a:p>
          <a:p>
            <a:pPr>
              <a:buNone/>
            </a:pPr>
            <a:r>
              <a:rPr lang="en-US" sz="2800" dirty="0">
                <a:solidFill>
                  <a:srgbClr val="FF0000"/>
                </a:solidFill>
              </a:rPr>
              <a:t>&lt;div id="transform"&gt;</a:t>
            </a:r>
          </a:p>
          <a:p>
            <a:pPr>
              <a:buNone/>
            </a:pPr>
            <a:r>
              <a:rPr lang="en-US" sz="2800" dirty="0"/>
              <a:t>   Hello, Rotate </a:t>
            </a:r>
          </a:p>
          <a:p>
            <a:pPr>
              <a:buNone/>
            </a:pPr>
            <a:r>
              <a:rPr lang="en-US" sz="2800" dirty="0">
                <a:solidFill>
                  <a:srgbClr val="FF0000"/>
                </a:solidFill>
              </a:rPr>
              <a:t>&lt;/div&gt;</a:t>
            </a:r>
          </a:p>
          <a:p>
            <a:pPr>
              <a:buNone/>
            </a:pPr>
            <a:r>
              <a:rPr lang="en-US" sz="2800" dirty="0"/>
              <a:t>&lt;/div&gt;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2D Transforms 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#transform</a:t>
            </a:r>
          </a:p>
          <a:p>
            <a:pPr>
              <a:buNone/>
            </a:pPr>
            <a:r>
              <a:rPr lang="en-US" sz="2400" dirty="0"/>
              <a:t>{ width:200px;</a:t>
            </a:r>
          </a:p>
          <a:p>
            <a:pPr>
              <a:buNone/>
            </a:pPr>
            <a:r>
              <a:rPr lang="en-US" sz="2400" dirty="0"/>
              <a:t>  heigth:100px;</a:t>
            </a:r>
          </a:p>
          <a:p>
            <a:pPr>
              <a:buNone/>
            </a:pPr>
            <a:r>
              <a:rPr lang="en-US" sz="2400" dirty="0"/>
              <a:t>  background-color : yellow;</a:t>
            </a:r>
          </a:p>
          <a:p>
            <a:pPr>
              <a:buNone/>
            </a:pPr>
            <a:r>
              <a:rPr lang="en-US" sz="2400" dirty="0"/>
              <a:t>  cursor : pointer; }</a:t>
            </a:r>
          </a:p>
          <a:p>
            <a:pPr>
              <a:buNone/>
            </a:pPr>
            <a:r>
              <a:rPr lang="en-US" sz="2400" dirty="0">
                <a:solidFill>
                  <a:srgbClr val="FF0000"/>
                </a:solidFill>
              </a:rPr>
              <a:t>#</a:t>
            </a:r>
            <a:r>
              <a:rPr lang="en-US" sz="2400" dirty="0" err="1" smtClean="0">
                <a:solidFill>
                  <a:srgbClr val="FF0000"/>
                </a:solidFill>
              </a:rPr>
              <a:t>transform:hover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buNone/>
            </a:pPr>
            <a:r>
              <a:rPr lang="en-US" sz="2400" dirty="0"/>
              <a:t>{/*Rotate div */</a:t>
            </a:r>
          </a:p>
          <a:p>
            <a:pPr>
              <a:buNone/>
            </a:pPr>
            <a:r>
              <a:rPr lang="en-US" sz="2400" dirty="0"/>
              <a:t>  </a:t>
            </a:r>
            <a:r>
              <a:rPr lang="en-US" sz="2400" dirty="0" err="1"/>
              <a:t>transform:rotate</a:t>
            </a:r>
            <a:r>
              <a:rPr lang="en-US" sz="2400" dirty="0"/>
              <a:t>(30deg); /*Firefox */</a:t>
            </a:r>
          </a:p>
          <a:p>
            <a:pPr>
              <a:buNone/>
            </a:pPr>
            <a:r>
              <a:rPr lang="en-US" sz="2400" dirty="0"/>
              <a:t>  -ms-</a:t>
            </a:r>
            <a:r>
              <a:rPr lang="en-US" sz="2400" dirty="0" err="1"/>
              <a:t>transform:rotate</a:t>
            </a:r>
            <a:r>
              <a:rPr lang="en-US" sz="2400" dirty="0"/>
              <a:t>(30deg);/*IE 9*/</a:t>
            </a:r>
          </a:p>
          <a:p>
            <a:pPr>
              <a:buNone/>
            </a:pPr>
            <a:r>
              <a:rPr lang="en-US" sz="2400" dirty="0"/>
              <a:t>  -</a:t>
            </a:r>
            <a:r>
              <a:rPr lang="en-US" sz="2400" dirty="0" err="1"/>
              <a:t>webkit-transform:rotate</a:t>
            </a:r>
            <a:r>
              <a:rPr lang="en-US" sz="2400" dirty="0"/>
              <a:t>(30deg);/*Safari and Chrome*/</a:t>
            </a:r>
          </a:p>
          <a:p>
            <a:pPr>
              <a:buNone/>
            </a:pPr>
            <a:r>
              <a:rPr lang="en-US" sz="2400" dirty="0"/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/>
          <a:lstStyle/>
          <a:p>
            <a:r>
              <a:rPr lang="en-US" b="1" dirty="0"/>
              <a:t>2D Transforms (scale())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5222"/>
          <a:stretch>
            <a:fillRect/>
          </a:stretch>
        </p:blipFill>
        <p:spPr bwMode="auto">
          <a:xfrm>
            <a:off x="609600" y="1676400"/>
            <a:ext cx="80772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2D Transforms(CSS)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200" dirty="0">
                <a:solidFill>
                  <a:srgbClr val="FF0000"/>
                </a:solidFill>
              </a:rPr>
              <a:t>#transform</a:t>
            </a:r>
          </a:p>
          <a:p>
            <a:pPr>
              <a:buNone/>
            </a:pPr>
            <a:r>
              <a:rPr lang="en-US" sz="2200" dirty="0"/>
              <a:t>{ width:200px;</a:t>
            </a:r>
          </a:p>
          <a:p>
            <a:pPr>
              <a:buNone/>
            </a:pPr>
            <a:r>
              <a:rPr lang="en-US" sz="2200" dirty="0"/>
              <a:t>  heigth:100px;</a:t>
            </a:r>
          </a:p>
          <a:p>
            <a:pPr>
              <a:buNone/>
            </a:pPr>
            <a:r>
              <a:rPr lang="en-US" sz="2200" dirty="0"/>
              <a:t>  text-align : center;</a:t>
            </a:r>
          </a:p>
          <a:p>
            <a:pPr>
              <a:buNone/>
            </a:pPr>
            <a:r>
              <a:rPr lang="en-US" sz="2200" dirty="0"/>
              <a:t>  margin-left:60px;</a:t>
            </a:r>
          </a:p>
          <a:p>
            <a:pPr>
              <a:buNone/>
            </a:pPr>
            <a:r>
              <a:rPr lang="en-US" sz="2200" dirty="0"/>
              <a:t>  background-color : yellow;</a:t>
            </a:r>
          </a:p>
          <a:p>
            <a:pPr>
              <a:buNone/>
            </a:pPr>
            <a:r>
              <a:rPr lang="en-US" sz="2200" dirty="0"/>
              <a:t>  </a:t>
            </a:r>
            <a:r>
              <a:rPr lang="en-US" sz="2200" dirty="0" err="1"/>
              <a:t>cursor:pointer</a:t>
            </a:r>
            <a:r>
              <a:rPr lang="en-US" sz="2200" dirty="0"/>
              <a:t>; }</a:t>
            </a:r>
          </a:p>
          <a:p>
            <a:pPr>
              <a:buNone/>
            </a:pPr>
            <a:r>
              <a:rPr lang="en-US" sz="2200" dirty="0">
                <a:solidFill>
                  <a:srgbClr val="FF0000"/>
                </a:solidFill>
              </a:rPr>
              <a:t>#</a:t>
            </a:r>
            <a:r>
              <a:rPr lang="en-US" sz="2200" dirty="0" err="1">
                <a:solidFill>
                  <a:srgbClr val="FF0000"/>
                </a:solidFill>
              </a:rPr>
              <a:t>transform:hover</a:t>
            </a:r>
            <a:r>
              <a:rPr lang="en-US" sz="2200" dirty="0"/>
              <a:t>{</a:t>
            </a:r>
          </a:p>
          <a:p>
            <a:pPr>
              <a:buNone/>
            </a:pPr>
            <a:r>
              <a:rPr lang="en-US" sz="2200" dirty="0"/>
              <a:t>	</a:t>
            </a:r>
            <a:r>
              <a:rPr lang="en-US" sz="2200" dirty="0" err="1"/>
              <a:t>transform:scale</a:t>
            </a:r>
            <a:r>
              <a:rPr lang="en-US" sz="2200" dirty="0"/>
              <a:t>(2,4);</a:t>
            </a:r>
          </a:p>
          <a:p>
            <a:pPr>
              <a:buNone/>
            </a:pPr>
            <a:r>
              <a:rPr lang="en-US" sz="2200" dirty="0"/>
              <a:t>	-ms-</a:t>
            </a:r>
            <a:r>
              <a:rPr lang="en-US" sz="2200" dirty="0" err="1"/>
              <a:t>transform:scale</a:t>
            </a:r>
            <a:r>
              <a:rPr lang="en-US" sz="2200" dirty="0"/>
              <a:t>(2,4);/*IE 9*/</a:t>
            </a:r>
          </a:p>
          <a:p>
            <a:pPr>
              <a:buNone/>
            </a:pPr>
            <a:r>
              <a:rPr lang="en-US" sz="2200" dirty="0"/>
              <a:t>	-</a:t>
            </a:r>
            <a:r>
              <a:rPr lang="en-US" sz="2200" dirty="0" err="1"/>
              <a:t>webkit-transform:scale</a:t>
            </a:r>
            <a:r>
              <a:rPr lang="en-US" sz="2200" dirty="0"/>
              <a:t>(2,4);/*Safari and Chrome*/</a:t>
            </a:r>
          </a:p>
          <a:p>
            <a:pPr>
              <a:buNone/>
            </a:pPr>
            <a:r>
              <a:rPr lang="en-US" sz="2200" dirty="0"/>
              <a:t> 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b="1" dirty="0"/>
              <a:t>2D Transforms (HTML-image)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>
                <a:solidFill>
                  <a:srgbClr val="FF0000"/>
                </a:solidFill>
              </a:rPr>
              <a:t>&lt;</a:t>
            </a:r>
            <a:r>
              <a:rPr lang="en-US" sz="2800" dirty="0" err="1">
                <a:solidFill>
                  <a:srgbClr val="FF0000"/>
                </a:solidFill>
              </a:rPr>
              <a:t>img</a:t>
            </a:r>
            <a:r>
              <a:rPr lang="en-US" sz="2800" dirty="0">
                <a:solidFill>
                  <a:srgbClr val="FF0000"/>
                </a:solidFill>
              </a:rPr>
              <a:t> class="transform" width="150" </a:t>
            </a:r>
            <a:r>
              <a:rPr lang="en-US" sz="2800" dirty="0" err="1">
                <a:solidFill>
                  <a:srgbClr val="FF0000"/>
                </a:solidFill>
              </a:rPr>
              <a:t>src</a:t>
            </a:r>
            <a:r>
              <a:rPr lang="en-US" sz="2800" dirty="0">
                <a:solidFill>
                  <a:srgbClr val="FF0000"/>
                </a:solidFill>
              </a:rPr>
              <a:t>="images/browser.png" alt=""&gt;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 b="4937"/>
          <a:stretch>
            <a:fillRect/>
          </a:stretch>
        </p:blipFill>
        <p:spPr bwMode="auto">
          <a:xfrm>
            <a:off x="838200" y="2667000"/>
            <a:ext cx="70866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 cstate="print"/>
          <a:srcRect b="5792"/>
          <a:stretch>
            <a:fillRect/>
          </a:stretch>
        </p:blipFill>
        <p:spPr bwMode="auto">
          <a:xfrm>
            <a:off x="838200" y="2667000"/>
            <a:ext cx="70866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16979D82-5C2C-4A4C-9BB8-77848C32B353}" vid="{F4FD1AB0-0B30-4B59-9AEB-4CD820E559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3664</TotalTime>
  <Words>1199</Words>
  <Application>Microsoft Office PowerPoint</Application>
  <PresentationFormat>On-screen Show (4:3)</PresentationFormat>
  <Paragraphs>281</Paragraphs>
  <Slides>42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AvantGarde Md BT</vt:lpstr>
      <vt:lpstr>Calibri</vt:lpstr>
      <vt:lpstr>Cordia New</vt:lpstr>
      <vt:lpstr>Times New Roman</vt:lpstr>
      <vt:lpstr>Trebuchet MS</vt:lpstr>
      <vt:lpstr>Wingdings</vt:lpstr>
      <vt:lpstr>Theme1</vt:lpstr>
      <vt:lpstr>  Session 3.4 CSS 3 New Features Transition, Animations, &amp; Responsive Web Design</vt:lpstr>
      <vt:lpstr>Contents</vt:lpstr>
      <vt:lpstr>CSS3 Transformations</vt:lpstr>
      <vt:lpstr>2D Transforms (rotate())</vt:lpstr>
      <vt:lpstr>2D Transforms (HTML)</vt:lpstr>
      <vt:lpstr>2D Transforms (CSS)</vt:lpstr>
      <vt:lpstr>2D Transforms (scale())</vt:lpstr>
      <vt:lpstr>2D Transforms(CSS)</vt:lpstr>
      <vt:lpstr>2D Transforms (HTML-image)</vt:lpstr>
      <vt:lpstr>2D Transforms (CSS-image)</vt:lpstr>
      <vt:lpstr>3D Transforms</vt:lpstr>
      <vt:lpstr>3D Transforms (CSS-image)</vt:lpstr>
      <vt:lpstr>CSS3 Transitions</vt:lpstr>
      <vt:lpstr>CSS3 Transitions-property</vt:lpstr>
      <vt:lpstr>CSS3 Transitions-property</vt:lpstr>
      <vt:lpstr>CSS3 Transitions-property</vt:lpstr>
      <vt:lpstr>CSS 3 Transition-duration </vt:lpstr>
      <vt:lpstr>CSS 3 Transition-duration </vt:lpstr>
      <vt:lpstr>CSS3 transition-timing-function</vt:lpstr>
      <vt:lpstr>CSS3 transition-timing-function</vt:lpstr>
      <vt:lpstr>CSS3 Transitions</vt:lpstr>
      <vt:lpstr>CSS3 Transitions(CSS)</vt:lpstr>
      <vt:lpstr>CSS3 Transitions(CSS)</vt:lpstr>
      <vt:lpstr>CSS3 Transitions(CSS)</vt:lpstr>
      <vt:lpstr>CSS3 Transitions(CSS)</vt:lpstr>
      <vt:lpstr>CSS3 Animation Basics</vt:lpstr>
      <vt:lpstr>@keyframes example</vt:lpstr>
      <vt:lpstr>The animation property</vt:lpstr>
      <vt:lpstr>CSS3 Animation</vt:lpstr>
      <vt:lpstr>CSS3 Animation(CSS)</vt:lpstr>
      <vt:lpstr>CSS3 Animation(CSS)</vt:lpstr>
      <vt:lpstr>CSS3 Media Queries</vt:lpstr>
      <vt:lpstr>Media Queries</vt:lpstr>
      <vt:lpstr>Media Queries Syntax</vt:lpstr>
      <vt:lpstr>Media Queries Example</vt:lpstr>
      <vt:lpstr>Responsive Web Design</vt:lpstr>
      <vt:lpstr>RWD Demo</vt:lpstr>
      <vt:lpstr>Media Queries Example(HTML)</vt:lpstr>
      <vt:lpstr>Media Queries Example(CSS)</vt:lpstr>
      <vt:lpstr>Media Queries Example(CSS)</vt:lpstr>
      <vt:lpstr>Media Queries Example(CSS)</vt:lpstr>
      <vt:lpstr>Thank you!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Admin</dc:creator>
  <cp:lastModifiedBy>hp</cp:lastModifiedBy>
  <cp:revision>421</cp:revision>
  <dcterms:created xsi:type="dcterms:W3CDTF">2008-11-18T07:26:16Z</dcterms:created>
  <dcterms:modified xsi:type="dcterms:W3CDTF">2023-07-03T09:25:35Z</dcterms:modified>
</cp:coreProperties>
</file>